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8"/>
  </p:notesMasterIdLst>
  <p:handoutMasterIdLst>
    <p:handoutMasterId r:id="rId9"/>
  </p:handoutMasterIdLst>
  <p:sldIdLst>
    <p:sldId id="258" r:id="rId5"/>
    <p:sldId id="256" r:id="rId6"/>
    <p:sldId id="257" r:id="rId7"/>
  </p:sldIdLst>
  <p:sldSz cx="6858000" cy="9906000" type="A4"/>
  <p:notesSz cx="6807200" cy="9939338"/>
  <p:defaultTextStyle>
    <a:defPPr rtl="0">
      <a:defRPr lang="ja-JP"/>
    </a:defPPr>
    <a:lvl1pPr marL="0" algn="l" defTabSz="269382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269382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269382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269382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269382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269382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269382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269382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269382" rtl="0" eaLnBrk="1" latinLnBrk="0" hangingPunct="1">
      <a:defRPr sz="1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CC"/>
    <a:srgbClr val="FFFF66"/>
    <a:srgbClr val="E6E6E6"/>
    <a:srgbClr val="F26D26"/>
    <a:srgbClr val="D55A66"/>
    <a:srgbClr val="54763F"/>
    <a:srgbClr val="799B4D"/>
    <a:srgbClr val="7B7635"/>
    <a:srgbClr val="C291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6158" autoAdjust="0"/>
  </p:normalViewPr>
  <p:slideViewPr>
    <p:cSldViewPr snapToGrid="0">
      <p:cViewPr varScale="1">
        <p:scale>
          <a:sx n="81" d="100"/>
          <a:sy n="81" d="100"/>
        </p:scale>
        <p:origin x="135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D9539FF-463E-4997-AB93-3D2FD38F62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17" tIns="46109" rIns="92217" bIns="46109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5BB57F7-159A-4DE9-926A-802C770CE1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17" tIns="46109" rIns="92217" bIns="46109" rtlCol="0"/>
          <a:lstStyle>
            <a:lvl1pPr algn="r">
              <a:defRPr sz="1200"/>
            </a:lvl1pPr>
          </a:lstStyle>
          <a:p>
            <a:pPr rtl="0"/>
            <a:fld id="{6C3C2067-6F08-4A90-AA66-75C7BEE8F4E5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2026/4/6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F73655A-6B65-450F-B5FC-A616F5F4D7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17" tIns="46109" rIns="92217" bIns="46109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2A69016-878F-4EE0-9262-CEA5CF5C8C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17" tIns="46109" rIns="92217" bIns="46109" rtlCol="0" anchor="b"/>
          <a:lstStyle>
            <a:lvl1pPr algn="r">
              <a:defRPr sz="1200"/>
            </a:lvl1pPr>
          </a:lstStyle>
          <a:p>
            <a:pPr rtl="0"/>
            <a:fld id="{A5C17AD8-F341-4E7B-BCC3-9126198F0808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4866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17" tIns="46109" rIns="92217" bIns="46109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17" tIns="46109" rIns="92217" bIns="46109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573335F-E673-45F4-ACC6-A598D2C7AB34}" type="datetime1">
              <a:rPr lang="ja-JP" altLang="en-US" smtClean="0"/>
              <a:pPr/>
              <a:t>2026/4/6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1425"/>
            <a:ext cx="2320925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7" tIns="46109" rIns="92217" bIns="46109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2217" tIns="46109" rIns="92217" bIns="46109" rtlCol="0"/>
          <a:lstStyle/>
          <a:p>
            <a:pPr lvl="0" rtl="0"/>
            <a:r>
              <a:rPr lang="ja-JP" altLang="en-US" noProof="0" dirty="0"/>
              <a:t>マスター テキストのスタイルを編集する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17" tIns="46109" rIns="92217" bIns="46109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17" tIns="46109" rIns="92217" bIns="46109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434E3A6-3293-491D-AED6-C821CA9FBEC8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852062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8764" rtl="0" eaLnBrk="1" latinLnBrk="0" hangingPunct="1">
      <a:defRPr sz="707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269382" algn="l" defTabSz="538764" rtl="0" eaLnBrk="1" latinLnBrk="0" hangingPunct="1">
      <a:defRPr sz="707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538764" algn="l" defTabSz="538764" rtl="0" eaLnBrk="1" latinLnBrk="0" hangingPunct="1">
      <a:defRPr sz="707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808147" algn="l" defTabSz="538764" rtl="0" eaLnBrk="1" latinLnBrk="0" hangingPunct="1">
      <a:defRPr sz="707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077529" algn="l" defTabSz="538764" rtl="0" eaLnBrk="1" latinLnBrk="0" hangingPunct="1">
      <a:defRPr sz="707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1346911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0" hangingPunct="1">
      <a:defRPr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1425"/>
            <a:ext cx="2320925" cy="33543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434E3A6-3293-491D-AED6-C821CA9FBEC8}" type="slidenum">
              <a:rPr lang="en-US" altLang="ja-JP" smtClean="0"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1776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1425"/>
            <a:ext cx="2320925" cy="33543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434E3A6-3293-491D-AED6-C821CA9FBEC8}" type="slidenum">
              <a:rPr lang="en-US" altLang="ja-JP" smtClean="0"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7294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8CCF8-B567-45DB-B26B-82D069176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224"/>
            <a:ext cx="5915025" cy="475759"/>
          </a:xfrm>
          <a:prstGeom prst="rect">
            <a:avLst/>
          </a:prstGeom>
        </p:spPr>
        <p:txBody>
          <a:bodyPr rtlCol="0"/>
          <a:lstStyle>
            <a:lvl1pPr>
              <a:defRPr i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255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1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97865B-E51D-A7B5-822A-84A66884623C}"/>
              </a:ext>
            </a:extLst>
          </p:cNvPr>
          <p:cNvSpPr/>
          <p:nvPr/>
        </p:nvSpPr>
        <p:spPr>
          <a:xfrm>
            <a:off x="0" y="149506"/>
            <a:ext cx="6858000" cy="9468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97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28D6EF3-6CAA-1054-CBA8-EA3C22C9A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288066"/>
            <a:ext cx="5915025" cy="829843"/>
          </a:xfrm>
        </p:spPr>
        <p:txBody>
          <a:bodyPr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提出文書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ｂ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b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展示する技術</a:t>
            </a:r>
            <a:r>
              <a:rPr lang="en-US" altLang="ja-JP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製品の</a:t>
            </a:r>
            <a:r>
              <a:rPr lang="en-US" altLang="ja-JP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PR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文書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7E252DEB-B687-BDA3-CE3F-457BB513837F}"/>
              </a:ext>
            </a:extLst>
          </p:cNvPr>
          <p:cNvSpPr txBox="1">
            <a:spLocks/>
          </p:cNvSpPr>
          <p:nvPr/>
        </p:nvSpPr>
        <p:spPr>
          <a:xfrm>
            <a:off x="466623" y="1259441"/>
            <a:ext cx="5915025" cy="8696611"/>
          </a:xfrm>
          <a:prstGeom prst="rect">
            <a:avLst/>
          </a:prstGeom>
        </p:spPr>
        <p:txBody>
          <a:bodyPr rtlCol="0">
            <a:sp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i="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marL="300038" indent="-300038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１．提出は、</a:t>
            </a:r>
            <a:r>
              <a:rPr lang="en-US" altLang="ja-JP" sz="202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A4</a:t>
            </a:r>
            <a:r>
              <a:rPr lang="ja-JP" altLang="en-US" sz="202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サイズの</a:t>
            </a:r>
            <a:r>
              <a:rPr lang="en-US" altLang="ja-JP" sz="202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でお願いします。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00038" indent="-300038"/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化が困難な場合はご相談ください）</a:t>
            </a:r>
            <a:b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00038" indent="-300038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２．書式・レイアウトは、この２、</a:t>
            </a:r>
            <a:r>
              <a:rPr lang="en-US" altLang="ja-JP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ページを必ず使用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00038" indent="-300038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（色・書体などは自由）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00038" indent="-300038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＊説明文は要約してください。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00038" indent="-300038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＊多くても</a:t>
            </a:r>
            <a:r>
              <a:rPr lang="ja-JP" altLang="en-US" sz="1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２ページ以内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にまとめてください。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00038" indent="-300038"/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00038" indent="-300038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</a:t>
            </a:r>
            <a:r>
              <a:rPr lang="ja-JP" altLang="en-US" sz="202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必須項目</a:t>
            </a:r>
            <a:endParaRPr lang="en-US" altLang="ja-JP" sz="2025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00038" indent="-300038"/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以下の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項目を記載してください。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①技術</a:t>
            </a:r>
            <a:r>
              <a:rPr lang="en-US" altLang="ja-JP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製品を利用する人たちのどんな</a:t>
            </a:r>
            <a:r>
              <a:rPr lang="ja-JP" altLang="en-US" sz="2025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課題解決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になるか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②技術</a:t>
            </a:r>
            <a:r>
              <a:rPr lang="en-US" altLang="ja-JP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製品にどんな</a:t>
            </a:r>
            <a:r>
              <a:rPr lang="ja-JP" altLang="en-US" sz="2025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新規性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があるか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（自社比でも結構です）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③技術</a:t>
            </a:r>
            <a:r>
              <a:rPr lang="en-US" altLang="ja-JP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製品を利用する人たちへ、</a:t>
            </a:r>
            <a:r>
              <a:rPr lang="ja-JP" altLang="en-US" sz="2025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特に</a:t>
            </a:r>
            <a:r>
              <a:rPr lang="ja-JP" altLang="en-US" sz="2025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アピール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したいこと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を</a:t>
            </a:r>
            <a:r>
              <a:rPr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簡潔に３行程度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で記載してください。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４．展示の技術</a:t>
            </a:r>
            <a:r>
              <a:rPr lang="en-US" altLang="ja-JP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製品の</a:t>
            </a:r>
            <a:r>
              <a:rPr lang="ja-JP" altLang="en-US" sz="2025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市場での位置づけ、狙いの市場</a:t>
            </a:r>
            <a:endParaRPr lang="en-US" altLang="ja-JP" sz="2025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（新市場予測とか既存市場との関係などを、</a:t>
            </a:r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簡潔に１，２行で</a:t>
            </a:r>
            <a:r>
              <a:rPr lang="en-US" altLang="ja-JP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５．今回の展示会で、どのような展示を計画していますか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例 ・展示内容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現品有無、パネルや動画など）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・説明内容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（主な説明は 仕組み・原理か 使用例実例か など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marL="404515" indent="-404515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・来場者面談での期待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認知、改良点、市場性、商談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04515" indent="-404515"/>
            <a:r>
              <a:rPr lang="ja-JP" altLang="en-US" sz="2025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</a:t>
            </a:r>
            <a:endParaRPr lang="en-US" altLang="ja-JP" sz="2025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8227" indent="-98227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・次ページ以降の枠線は消していただいて結構です。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8227" indent="-98227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・必要なら　</a:t>
            </a:r>
            <a:r>
              <a:rPr lang="en-US" altLang="ja-JP" sz="1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CONFIDENTIAL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を残しておいてください。配慮いたします。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E0FA8A2-6C7D-4265-380C-329B431BAC51}"/>
              </a:ext>
            </a:extLst>
          </p:cNvPr>
          <p:cNvSpPr txBox="1"/>
          <p:nvPr/>
        </p:nvSpPr>
        <p:spPr>
          <a:xfrm>
            <a:off x="4106917" y="403845"/>
            <a:ext cx="239138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</a:rPr>
              <a:t>★提出時は、</a:t>
            </a:r>
            <a:endParaRPr kumimoji="1" lang="en-US" altLang="ja-JP" sz="1400" dirty="0">
              <a:solidFill>
                <a:srgbClr val="FF0000"/>
              </a:solidFill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</a:rPr>
              <a:t>　　　このページは削除</a:t>
            </a:r>
          </a:p>
        </p:txBody>
      </p:sp>
    </p:spTree>
    <p:extLst>
      <p:ext uri="{BB962C8B-B14F-4D97-AF65-F5344CB8AC3E}">
        <p14:creationId xmlns:p14="http://schemas.microsoft.com/office/powerpoint/2010/main" val="4088953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>
            <a:extLst>
              <a:ext uri="{FF2B5EF4-FFF2-40B4-BE49-F238E27FC236}">
                <a16:creationId xmlns:a16="http://schemas.microsoft.com/office/drawing/2014/main" id="{9D5E9FA1-2408-440A-9ACC-05CA22593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ja-JP" altLang="en-US" dirty="0"/>
              <a:t>インフォグラフィック タイトル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5C4B2C7-EB56-BCF0-24E8-6B20F3D55EB3}"/>
              </a:ext>
            </a:extLst>
          </p:cNvPr>
          <p:cNvSpPr txBox="1"/>
          <p:nvPr/>
        </p:nvSpPr>
        <p:spPr>
          <a:xfrm>
            <a:off x="569143" y="7674014"/>
            <a:ext cx="5719715" cy="1894933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DotDot"/>
          </a:ln>
        </p:spPr>
        <p:txBody>
          <a:bodyPr wrap="square" lIns="0" tIns="0" rIns="0" bIns="0" rtlCol="0" anchor="t" anchorCtr="0">
            <a:noAutofit/>
          </a:bodyPr>
          <a:lstStyle/>
          <a:p>
            <a:pPr algn="ctr" rtl="0"/>
            <a:r>
              <a:rPr lang="ja-JP" altLang="en-US" sz="1600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補足説明　</a:t>
            </a:r>
            <a:endParaRPr lang="en-US" altLang="ja-JP" sz="1575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rtl="0"/>
            <a:r>
              <a:rPr lang="en-US" altLang="ja-JP" sz="1575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575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箇条書きなどで</a:t>
            </a:r>
            <a:r>
              <a:rPr lang="ja-JP" altLang="en-US" sz="1575" noProof="1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簡潔に</a:t>
            </a:r>
            <a:r>
              <a:rPr lang="ja-JP" altLang="en-US" sz="1575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575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rtl="0"/>
            <a:endParaRPr lang="en-US" altLang="ja-JP" sz="1575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r>
              <a:rPr lang="ja-JP" altLang="en-US" sz="1350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（理解を助ける写真、図、データや説明文などで</a:t>
            </a:r>
            <a:r>
              <a:rPr kumimoji="1" lang="ja-JP" altLang="en-US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簡潔に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記入してください</a:t>
            </a:r>
            <a:r>
              <a:rPr lang="ja-JP" altLang="en-US" sz="1350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endParaRPr lang="en-US" altLang="ja-JP" sz="1350" noProof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FBB64941-BBA2-3D05-A92F-F7A7393D52B6}"/>
              </a:ext>
            </a:extLst>
          </p:cNvPr>
          <p:cNvGrpSpPr/>
          <p:nvPr/>
        </p:nvGrpSpPr>
        <p:grpSpPr>
          <a:xfrm>
            <a:off x="602524" y="3620211"/>
            <a:ext cx="5686334" cy="3938057"/>
            <a:chOff x="1100838" y="5785493"/>
            <a:chExt cx="9871969" cy="3360667"/>
          </a:xfrm>
        </p:grpSpPr>
        <p:sp>
          <p:nvSpPr>
            <p:cNvPr id="11" name="フリーフォーム: 図形 10">
              <a:extLst>
                <a:ext uri="{FF2B5EF4-FFF2-40B4-BE49-F238E27FC236}">
                  <a16:creationId xmlns:a16="http://schemas.microsoft.com/office/drawing/2014/main" id="{5D805DBB-A250-7FB4-8B87-09DA07108653}"/>
                </a:ext>
              </a:extLst>
            </p:cNvPr>
            <p:cNvSpPr/>
            <p:nvPr/>
          </p:nvSpPr>
          <p:spPr>
            <a:xfrm>
              <a:off x="2643539" y="5785493"/>
              <a:ext cx="8329268" cy="1078093"/>
            </a:xfrm>
            <a:custGeom>
              <a:avLst/>
              <a:gdLst>
                <a:gd name="connsiteX0" fmla="*/ 128173 w 769022"/>
                <a:gd name="connsiteY0" fmla="*/ 0 h 8329267"/>
                <a:gd name="connsiteX1" fmla="*/ 640849 w 769022"/>
                <a:gd name="connsiteY1" fmla="*/ 0 h 8329267"/>
                <a:gd name="connsiteX2" fmla="*/ 769022 w 769022"/>
                <a:gd name="connsiteY2" fmla="*/ 128173 h 8329267"/>
                <a:gd name="connsiteX3" fmla="*/ 769022 w 769022"/>
                <a:gd name="connsiteY3" fmla="*/ 8329267 h 8329267"/>
                <a:gd name="connsiteX4" fmla="*/ 769022 w 769022"/>
                <a:gd name="connsiteY4" fmla="*/ 8329267 h 8329267"/>
                <a:gd name="connsiteX5" fmla="*/ 0 w 769022"/>
                <a:gd name="connsiteY5" fmla="*/ 8329267 h 8329267"/>
                <a:gd name="connsiteX6" fmla="*/ 0 w 769022"/>
                <a:gd name="connsiteY6" fmla="*/ 8329267 h 8329267"/>
                <a:gd name="connsiteX7" fmla="*/ 0 w 769022"/>
                <a:gd name="connsiteY7" fmla="*/ 128173 h 8329267"/>
                <a:gd name="connsiteX8" fmla="*/ 128173 w 769022"/>
                <a:gd name="connsiteY8" fmla="*/ 0 h 8329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9022" h="8329267">
                  <a:moveTo>
                    <a:pt x="769022" y="1388244"/>
                  </a:moveTo>
                  <a:lnTo>
                    <a:pt x="769022" y="6941023"/>
                  </a:lnTo>
                  <a:cubicBezTo>
                    <a:pt x="769022" y="7707726"/>
                    <a:pt x="763724" y="8329262"/>
                    <a:pt x="757188" y="8329262"/>
                  </a:cubicBezTo>
                  <a:lnTo>
                    <a:pt x="0" y="8329262"/>
                  </a:lnTo>
                  <a:lnTo>
                    <a:pt x="0" y="8329262"/>
                  </a:lnTo>
                  <a:lnTo>
                    <a:pt x="0" y="5"/>
                  </a:lnTo>
                  <a:lnTo>
                    <a:pt x="0" y="5"/>
                  </a:lnTo>
                  <a:lnTo>
                    <a:pt x="757188" y="5"/>
                  </a:lnTo>
                  <a:cubicBezTo>
                    <a:pt x="763724" y="5"/>
                    <a:pt x="769022" y="621541"/>
                    <a:pt x="769022" y="1388244"/>
                  </a:cubicBezTo>
                  <a:close/>
                </a:path>
              </a:pathLst>
            </a:custGeom>
            <a:solidFill>
              <a:srgbClr val="F2F2F2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577" tIns="40405" rIns="59693" bIns="40406" numCol="1" spcCol="1270" anchor="ctr" anchorCtr="0">
              <a:noAutofit/>
            </a:bodyPr>
            <a:lstStyle/>
            <a:p>
              <a:pPr marL="0" lvl="1" defTabSz="450056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必須</a:t>
              </a:r>
              <a:endParaRPr kumimoji="1" lang="en-US" altLang="ja-JP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96441" lvl="1" indent="-96441" defTabSz="450056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どのような問題課題を解決しようとしているのか、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簡潔に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説明してください。</a:t>
              </a:r>
              <a:r>
                <a:rPr kumimoji="1" lang="en-US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kumimoji="1" lang="en-US" altLang="ja-JP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行程度まで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に要約してください）</a:t>
              </a:r>
              <a:endPara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2" name="フリーフォーム: 図形 11">
              <a:extLst>
                <a:ext uri="{FF2B5EF4-FFF2-40B4-BE49-F238E27FC236}">
                  <a16:creationId xmlns:a16="http://schemas.microsoft.com/office/drawing/2014/main" id="{26BB1EED-345A-8F03-3FE4-107F56FC45C2}"/>
                </a:ext>
              </a:extLst>
            </p:cNvPr>
            <p:cNvSpPr/>
            <p:nvPr/>
          </p:nvSpPr>
          <p:spPr>
            <a:xfrm>
              <a:off x="1100838" y="5785493"/>
              <a:ext cx="1542701" cy="1077215"/>
            </a:xfrm>
            <a:custGeom>
              <a:avLst/>
              <a:gdLst>
                <a:gd name="connsiteX0" fmla="*/ 0 w 1542701"/>
                <a:gd name="connsiteY0" fmla="*/ 160216 h 961277"/>
                <a:gd name="connsiteX1" fmla="*/ 160216 w 1542701"/>
                <a:gd name="connsiteY1" fmla="*/ 0 h 961277"/>
                <a:gd name="connsiteX2" fmla="*/ 1382485 w 1542701"/>
                <a:gd name="connsiteY2" fmla="*/ 0 h 961277"/>
                <a:gd name="connsiteX3" fmla="*/ 1542701 w 1542701"/>
                <a:gd name="connsiteY3" fmla="*/ 160216 h 961277"/>
                <a:gd name="connsiteX4" fmla="*/ 1542701 w 1542701"/>
                <a:gd name="connsiteY4" fmla="*/ 801061 h 961277"/>
                <a:gd name="connsiteX5" fmla="*/ 1382485 w 1542701"/>
                <a:gd name="connsiteY5" fmla="*/ 961277 h 961277"/>
                <a:gd name="connsiteX6" fmla="*/ 160216 w 1542701"/>
                <a:gd name="connsiteY6" fmla="*/ 961277 h 961277"/>
                <a:gd name="connsiteX7" fmla="*/ 0 w 1542701"/>
                <a:gd name="connsiteY7" fmla="*/ 801061 h 961277"/>
                <a:gd name="connsiteX8" fmla="*/ 0 w 1542701"/>
                <a:gd name="connsiteY8" fmla="*/ 160216 h 961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2701" h="961277">
                  <a:moveTo>
                    <a:pt x="0" y="160216"/>
                  </a:moveTo>
                  <a:cubicBezTo>
                    <a:pt x="0" y="71731"/>
                    <a:pt x="71731" y="0"/>
                    <a:pt x="160216" y="0"/>
                  </a:cubicBezTo>
                  <a:lnTo>
                    <a:pt x="1382485" y="0"/>
                  </a:lnTo>
                  <a:cubicBezTo>
                    <a:pt x="1470970" y="0"/>
                    <a:pt x="1542701" y="71731"/>
                    <a:pt x="1542701" y="160216"/>
                  </a:cubicBezTo>
                  <a:lnTo>
                    <a:pt x="1542701" y="801061"/>
                  </a:lnTo>
                  <a:cubicBezTo>
                    <a:pt x="1542701" y="889546"/>
                    <a:pt x="1470970" y="961277"/>
                    <a:pt x="1382485" y="961277"/>
                  </a:cubicBezTo>
                  <a:lnTo>
                    <a:pt x="160216" y="961277"/>
                  </a:lnTo>
                  <a:cubicBezTo>
                    <a:pt x="71731" y="961277"/>
                    <a:pt x="0" y="889546"/>
                    <a:pt x="0" y="801061"/>
                  </a:cubicBezTo>
                  <a:lnTo>
                    <a:pt x="0" y="160216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9614" rIns="0" bIns="59614" numCol="1" spcCol="1270" anchor="ctr" anchorCtr="0">
              <a:noAutofit/>
            </a:bodyPr>
            <a:lstStyle/>
            <a:p>
              <a:pPr algn="ctr" defTabSz="77509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課題解決</a:t>
              </a:r>
            </a:p>
          </p:txBody>
        </p:sp>
        <p:sp>
          <p:nvSpPr>
            <p:cNvPr id="13" name="フリーフォーム: 図形 12">
              <a:extLst>
                <a:ext uri="{FF2B5EF4-FFF2-40B4-BE49-F238E27FC236}">
                  <a16:creationId xmlns:a16="http://schemas.microsoft.com/office/drawing/2014/main" id="{EEB14882-5C0F-B1E7-0803-1F83F6F8F9C0}"/>
                </a:ext>
              </a:extLst>
            </p:cNvPr>
            <p:cNvSpPr/>
            <p:nvPr/>
          </p:nvSpPr>
          <p:spPr>
            <a:xfrm>
              <a:off x="2643539" y="6926779"/>
              <a:ext cx="8329268" cy="1078093"/>
            </a:xfrm>
            <a:custGeom>
              <a:avLst/>
              <a:gdLst>
                <a:gd name="connsiteX0" fmla="*/ 128173 w 769022"/>
                <a:gd name="connsiteY0" fmla="*/ 0 h 8329267"/>
                <a:gd name="connsiteX1" fmla="*/ 640849 w 769022"/>
                <a:gd name="connsiteY1" fmla="*/ 0 h 8329267"/>
                <a:gd name="connsiteX2" fmla="*/ 769022 w 769022"/>
                <a:gd name="connsiteY2" fmla="*/ 128173 h 8329267"/>
                <a:gd name="connsiteX3" fmla="*/ 769022 w 769022"/>
                <a:gd name="connsiteY3" fmla="*/ 8329267 h 8329267"/>
                <a:gd name="connsiteX4" fmla="*/ 769022 w 769022"/>
                <a:gd name="connsiteY4" fmla="*/ 8329267 h 8329267"/>
                <a:gd name="connsiteX5" fmla="*/ 0 w 769022"/>
                <a:gd name="connsiteY5" fmla="*/ 8329267 h 8329267"/>
                <a:gd name="connsiteX6" fmla="*/ 0 w 769022"/>
                <a:gd name="connsiteY6" fmla="*/ 8329267 h 8329267"/>
                <a:gd name="connsiteX7" fmla="*/ 0 w 769022"/>
                <a:gd name="connsiteY7" fmla="*/ 128173 h 8329267"/>
                <a:gd name="connsiteX8" fmla="*/ 128173 w 769022"/>
                <a:gd name="connsiteY8" fmla="*/ 0 h 8329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9022" h="8329267">
                  <a:moveTo>
                    <a:pt x="769022" y="1388244"/>
                  </a:moveTo>
                  <a:lnTo>
                    <a:pt x="769022" y="6941023"/>
                  </a:lnTo>
                  <a:cubicBezTo>
                    <a:pt x="769022" y="7707726"/>
                    <a:pt x="763724" y="8329262"/>
                    <a:pt x="757188" y="8329262"/>
                  </a:cubicBezTo>
                  <a:lnTo>
                    <a:pt x="0" y="8329262"/>
                  </a:lnTo>
                  <a:lnTo>
                    <a:pt x="0" y="8329262"/>
                  </a:lnTo>
                  <a:lnTo>
                    <a:pt x="0" y="5"/>
                  </a:lnTo>
                  <a:lnTo>
                    <a:pt x="0" y="5"/>
                  </a:lnTo>
                  <a:lnTo>
                    <a:pt x="757188" y="5"/>
                  </a:lnTo>
                  <a:cubicBezTo>
                    <a:pt x="763724" y="5"/>
                    <a:pt x="769022" y="621541"/>
                    <a:pt x="769022" y="1388244"/>
                  </a:cubicBezTo>
                  <a:close/>
                </a:path>
              </a:pathLst>
            </a:custGeom>
            <a:solidFill>
              <a:srgbClr val="F2F2F2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577" tIns="40405" rIns="59693" bIns="40406" numCol="1" spcCol="1270" anchor="ctr" anchorCtr="0">
              <a:noAutofit/>
            </a:bodyPr>
            <a:lstStyle/>
            <a:p>
              <a:pPr marL="0" lvl="1" defTabSz="450056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必須</a:t>
              </a:r>
              <a:endParaRPr kumimoji="1" lang="en-US" altLang="ja-JP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96441" lvl="1" indent="-96441" defTabSz="450056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技術</a:t>
              </a:r>
              <a:r>
                <a:rPr kumimoji="1" lang="en-US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/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製品の新規性はどこにありますか、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簡潔に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説明してください。（ </a:t>
              </a:r>
              <a:r>
                <a:rPr kumimoji="1" lang="en-US" altLang="ja-JP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行程度まで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に要約してください）　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4F35FCCC-848C-C618-D909-15A753E06229}"/>
                </a:ext>
              </a:extLst>
            </p:cNvPr>
            <p:cNvSpPr/>
            <p:nvPr/>
          </p:nvSpPr>
          <p:spPr>
            <a:xfrm>
              <a:off x="1100838" y="6927221"/>
              <a:ext cx="1542701" cy="1077213"/>
            </a:xfrm>
            <a:custGeom>
              <a:avLst/>
              <a:gdLst>
                <a:gd name="connsiteX0" fmla="*/ 0 w 1542701"/>
                <a:gd name="connsiteY0" fmla="*/ 160216 h 961277"/>
                <a:gd name="connsiteX1" fmla="*/ 160216 w 1542701"/>
                <a:gd name="connsiteY1" fmla="*/ 0 h 961277"/>
                <a:gd name="connsiteX2" fmla="*/ 1382485 w 1542701"/>
                <a:gd name="connsiteY2" fmla="*/ 0 h 961277"/>
                <a:gd name="connsiteX3" fmla="*/ 1542701 w 1542701"/>
                <a:gd name="connsiteY3" fmla="*/ 160216 h 961277"/>
                <a:gd name="connsiteX4" fmla="*/ 1542701 w 1542701"/>
                <a:gd name="connsiteY4" fmla="*/ 801061 h 961277"/>
                <a:gd name="connsiteX5" fmla="*/ 1382485 w 1542701"/>
                <a:gd name="connsiteY5" fmla="*/ 961277 h 961277"/>
                <a:gd name="connsiteX6" fmla="*/ 160216 w 1542701"/>
                <a:gd name="connsiteY6" fmla="*/ 961277 h 961277"/>
                <a:gd name="connsiteX7" fmla="*/ 0 w 1542701"/>
                <a:gd name="connsiteY7" fmla="*/ 801061 h 961277"/>
                <a:gd name="connsiteX8" fmla="*/ 0 w 1542701"/>
                <a:gd name="connsiteY8" fmla="*/ 160216 h 961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2701" h="961277">
                  <a:moveTo>
                    <a:pt x="0" y="160216"/>
                  </a:moveTo>
                  <a:cubicBezTo>
                    <a:pt x="0" y="71731"/>
                    <a:pt x="71731" y="0"/>
                    <a:pt x="160216" y="0"/>
                  </a:cubicBezTo>
                  <a:lnTo>
                    <a:pt x="1382485" y="0"/>
                  </a:lnTo>
                  <a:cubicBezTo>
                    <a:pt x="1470970" y="0"/>
                    <a:pt x="1542701" y="71731"/>
                    <a:pt x="1542701" y="160216"/>
                  </a:cubicBezTo>
                  <a:lnTo>
                    <a:pt x="1542701" y="801061"/>
                  </a:lnTo>
                  <a:cubicBezTo>
                    <a:pt x="1542701" y="889546"/>
                    <a:pt x="1470970" y="961277"/>
                    <a:pt x="1382485" y="961277"/>
                  </a:cubicBezTo>
                  <a:lnTo>
                    <a:pt x="160216" y="961277"/>
                  </a:lnTo>
                  <a:cubicBezTo>
                    <a:pt x="71731" y="961277"/>
                    <a:pt x="0" y="889546"/>
                    <a:pt x="0" y="801061"/>
                  </a:cubicBezTo>
                  <a:lnTo>
                    <a:pt x="0" y="160216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9614" rIns="0" bIns="59614" numCol="1" spcCol="1270" anchor="ctr" anchorCtr="0">
              <a:noAutofit/>
            </a:bodyPr>
            <a:lstStyle/>
            <a:p>
              <a:pPr algn="ctr" defTabSz="77509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新規性</a:t>
              </a: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43DDD643-3256-7081-B600-4F7A5058F2F5}"/>
                </a:ext>
              </a:extLst>
            </p:cNvPr>
            <p:cNvSpPr/>
            <p:nvPr/>
          </p:nvSpPr>
          <p:spPr>
            <a:xfrm>
              <a:off x="2648426" y="8068067"/>
              <a:ext cx="8324381" cy="1078093"/>
            </a:xfrm>
            <a:custGeom>
              <a:avLst/>
              <a:gdLst>
                <a:gd name="connsiteX0" fmla="*/ 128173 w 769022"/>
                <a:gd name="connsiteY0" fmla="*/ 0 h 8197050"/>
                <a:gd name="connsiteX1" fmla="*/ 640849 w 769022"/>
                <a:gd name="connsiteY1" fmla="*/ 0 h 8197050"/>
                <a:gd name="connsiteX2" fmla="*/ 769022 w 769022"/>
                <a:gd name="connsiteY2" fmla="*/ 128173 h 8197050"/>
                <a:gd name="connsiteX3" fmla="*/ 769022 w 769022"/>
                <a:gd name="connsiteY3" fmla="*/ 8197050 h 8197050"/>
                <a:gd name="connsiteX4" fmla="*/ 769022 w 769022"/>
                <a:gd name="connsiteY4" fmla="*/ 8197050 h 8197050"/>
                <a:gd name="connsiteX5" fmla="*/ 0 w 769022"/>
                <a:gd name="connsiteY5" fmla="*/ 8197050 h 8197050"/>
                <a:gd name="connsiteX6" fmla="*/ 0 w 769022"/>
                <a:gd name="connsiteY6" fmla="*/ 8197050 h 8197050"/>
                <a:gd name="connsiteX7" fmla="*/ 0 w 769022"/>
                <a:gd name="connsiteY7" fmla="*/ 128173 h 8197050"/>
                <a:gd name="connsiteX8" fmla="*/ 128173 w 769022"/>
                <a:gd name="connsiteY8" fmla="*/ 0 h 819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9022" h="8197050">
                  <a:moveTo>
                    <a:pt x="769022" y="1366203"/>
                  </a:moveTo>
                  <a:lnTo>
                    <a:pt x="769022" y="6830847"/>
                  </a:lnTo>
                  <a:cubicBezTo>
                    <a:pt x="769022" y="7585380"/>
                    <a:pt x="763638" y="8197050"/>
                    <a:pt x="756997" y="8197050"/>
                  </a:cubicBezTo>
                  <a:lnTo>
                    <a:pt x="0" y="8197050"/>
                  </a:lnTo>
                  <a:lnTo>
                    <a:pt x="0" y="8197050"/>
                  </a:lnTo>
                  <a:lnTo>
                    <a:pt x="0" y="0"/>
                  </a:lnTo>
                  <a:lnTo>
                    <a:pt x="0" y="0"/>
                  </a:lnTo>
                  <a:lnTo>
                    <a:pt x="756997" y="0"/>
                  </a:lnTo>
                  <a:cubicBezTo>
                    <a:pt x="763638" y="0"/>
                    <a:pt x="769022" y="611670"/>
                    <a:pt x="769022" y="1366203"/>
                  </a:cubicBezTo>
                  <a:close/>
                </a:path>
              </a:pathLst>
            </a:custGeom>
            <a:solidFill>
              <a:srgbClr val="F2F2F2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577" tIns="40404" rIns="59693" bIns="40406" numCol="1" spcCol="1270" anchor="ctr" anchorCtr="0">
              <a:noAutofit/>
            </a:bodyPr>
            <a:lstStyle/>
            <a:p>
              <a:pPr marL="0" lvl="1" defTabSz="450056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必須</a:t>
              </a:r>
              <a:endParaRPr kumimoji="1" lang="en-US" altLang="ja-JP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96441" lvl="1" indent="-96441" defTabSz="450056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特にアピール・</a:t>
              </a:r>
              <a:r>
                <a:rPr kumimoji="1" lang="en-US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PR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したいことを、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簡潔に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説明してください。（ </a:t>
              </a:r>
              <a:r>
                <a:rPr kumimoji="1" lang="en-US" altLang="ja-JP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行程度まで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に要約してください）</a:t>
              </a:r>
              <a:endPara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E289E321-5251-7891-9F7C-212223066FB5}"/>
                </a:ext>
              </a:extLst>
            </p:cNvPr>
            <p:cNvSpPr/>
            <p:nvPr/>
          </p:nvSpPr>
          <p:spPr>
            <a:xfrm>
              <a:off x="1100838" y="8068947"/>
              <a:ext cx="1547588" cy="1077213"/>
            </a:xfrm>
            <a:custGeom>
              <a:avLst/>
              <a:gdLst>
                <a:gd name="connsiteX0" fmla="*/ 0 w 1547587"/>
                <a:gd name="connsiteY0" fmla="*/ 160216 h 961277"/>
                <a:gd name="connsiteX1" fmla="*/ 160216 w 1547587"/>
                <a:gd name="connsiteY1" fmla="*/ 0 h 961277"/>
                <a:gd name="connsiteX2" fmla="*/ 1387371 w 1547587"/>
                <a:gd name="connsiteY2" fmla="*/ 0 h 961277"/>
                <a:gd name="connsiteX3" fmla="*/ 1547587 w 1547587"/>
                <a:gd name="connsiteY3" fmla="*/ 160216 h 961277"/>
                <a:gd name="connsiteX4" fmla="*/ 1547587 w 1547587"/>
                <a:gd name="connsiteY4" fmla="*/ 801061 h 961277"/>
                <a:gd name="connsiteX5" fmla="*/ 1387371 w 1547587"/>
                <a:gd name="connsiteY5" fmla="*/ 961277 h 961277"/>
                <a:gd name="connsiteX6" fmla="*/ 160216 w 1547587"/>
                <a:gd name="connsiteY6" fmla="*/ 961277 h 961277"/>
                <a:gd name="connsiteX7" fmla="*/ 0 w 1547587"/>
                <a:gd name="connsiteY7" fmla="*/ 801061 h 961277"/>
                <a:gd name="connsiteX8" fmla="*/ 0 w 1547587"/>
                <a:gd name="connsiteY8" fmla="*/ 160216 h 961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7587" h="961277">
                  <a:moveTo>
                    <a:pt x="0" y="160216"/>
                  </a:moveTo>
                  <a:cubicBezTo>
                    <a:pt x="0" y="71731"/>
                    <a:pt x="71731" y="0"/>
                    <a:pt x="160216" y="0"/>
                  </a:cubicBezTo>
                  <a:lnTo>
                    <a:pt x="1387371" y="0"/>
                  </a:lnTo>
                  <a:cubicBezTo>
                    <a:pt x="1475856" y="0"/>
                    <a:pt x="1547587" y="71731"/>
                    <a:pt x="1547587" y="160216"/>
                  </a:cubicBezTo>
                  <a:lnTo>
                    <a:pt x="1547587" y="801061"/>
                  </a:lnTo>
                  <a:cubicBezTo>
                    <a:pt x="1547587" y="889546"/>
                    <a:pt x="1475856" y="961277"/>
                    <a:pt x="1387371" y="961277"/>
                  </a:cubicBezTo>
                  <a:lnTo>
                    <a:pt x="160216" y="961277"/>
                  </a:lnTo>
                  <a:cubicBezTo>
                    <a:pt x="71731" y="961277"/>
                    <a:pt x="0" y="889546"/>
                    <a:pt x="0" y="801061"/>
                  </a:cubicBezTo>
                  <a:lnTo>
                    <a:pt x="0" y="160216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9614" rIns="0" bIns="59614" numCol="1" spcCol="1270" anchor="ctr" anchorCtr="0">
              <a:noAutofit/>
            </a:bodyPr>
            <a:lstStyle/>
            <a:p>
              <a:pPr algn="ctr" defTabSz="77509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アピール</a:t>
              </a:r>
              <a:endParaRPr kumimoji="1" lang="ja-JP" altLang="en-US" sz="1744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F2BB0612-613C-484A-9E66-3CFBD2A087A1}"/>
              </a:ext>
            </a:extLst>
          </p:cNvPr>
          <p:cNvSpPr txBox="1"/>
          <p:nvPr/>
        </p:nvSpPr>
        <p:spPr>
          <a:xfrm>
            <a:off x="569142" y="1587960"/>
            <a:ext cx="3226245" cy="1980000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DotDot"/>
          </a:ln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ja-JP" altLang="en-US" sz="1575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技術</a:t>
            </a:r>
            <a:r>
              <a:rPr lang="en-US" altLang="ja-JP" sz="1575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1575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製品の概要説明</a:t>
            </a:r>
            <a:endParaRPr lang="en-US" altLang="ja-JP" sz="1575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r>
              <a:rPr lang="ja-JP" altLang="en-US" sz="1350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概要説明を記入する。（</a:t>
            </a:r>
            <a:r>
              <a:rPr lang="ja-JP" altLang="en-US" sz="1350" noProof="1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lang="en-US" altLang="ja-JP" sz="1350" noProof="1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-8</a:t>
            </a:r>
            <a:r>
              <a:rPr lang="ja-JP" altLang="en-US" sz="1350" noProof="1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行程度</a:t>
            </a:r>
            <a:r>
              <a:rPr lang="ja-JP" altLang="en-US" sz="1350" noProof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rtl="0"/>
            <a:endParaRPr lang="en-US" altLang="ja-JP" sz="1350" noProof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BCCB831E-664E-45C7-A4CD-153B2689C3D4}"/>
              </a:ext>
            </a:extLst>
          </p:cNvPr>
          <p:cNvSpPr txBox="1"/>
          <p:nvPr/>
        </p:nvSpPr>
        <p:spPr>
          <a:xfrm>
            <a:off x="589207" y="755303"/>
            <a:ext cx="5719715" cy="765348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DotDot"/>
          </a:ln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ja-JP" altLang="en-US" sz="2700" spc="-169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技術</a:t>
            </a:r>
            <a:r>
              <a:rPr lang="en-US" altLang="ja-JP" sz="2700" spc="-169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2700" spc="-169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製品の名称（２</a:t>
            </a:r>
            <a:r>
              <a:rPr lang="en-US" altLang="ja-JP" sz="2700" spc="-169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2700" spc="-169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文字</a:t>
            </a:r>
            <a:r>
              <a:rPr lang="ja-JP" altLang="en-US" sz="2700" spc="-169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程度）</a:t>
            </a:r>
            <a:endParaRPr lang="en-US" altLang="ja-JP" sz="2700" spc="-169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800" spc="-169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800" spc="-169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製品名ではありません。</a:t>
            </a:r>
            <a:endParaRPr lang="ja-JP" altLang="en-US" sz="1800" spc="-169" noProof="1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35230AB-8721-8013-F72B-07134349DCB5}"/>
              </a:ext>
            </a:extLst>
          </p:cNvPr>
          <p:cNvSpPr txBox="1"/>
          <p:nvPr/>
        </p:nvSpPr>
        <p:spPr>
          <a:xfrm>
            <a:off x="4685393" y="210052"/>
            <a:ext cx="1897121" cy="3347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7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CONFIDENTIAL</a:t>
            </a:r>
            <a:endParaRPr kumimoji="1" lang="ja-JP" altLang="en-US" sz="1575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2D8629D-E6CC-0645-F17E-59974132DF9E}"/>
              </a:ext>
            </a:extLst>
          </p:cNvPr>
          <p:cNvSpPr txBox="1"/>
          <p:nvPr/>
        </p:nvSpPr>
        <p:spPr>
          <a:xfrm>
            <a:off x="3867150" y="1587959"/>
            <a:ext cx="2421708" cy="1980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lgDashDotDot"/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kumimoji="1" lang="ja-JP" altLang="en-US" sz="1575" dirty="0"/>
              <a:t>代表的な</a:t>
            </a:r>
            <a:endParaRPr kumimoji="1" lang="en-US" altLang="ja-JP" sz="1575" dirty="0"/>
          </a:p>
          <a:p>
            <a:pPr algn="ctr"/>
            <a:r>
              <a:rPr kumimoji="1" lang="ja-JP" altLang="en-US" sz="1575" dirty="0"/>
              <a:t>写真・図・イラストなど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E1BA0B-3FF3-AF08-4796-25F1C03B34D3}"/>
              </a:ext>
            </a:extLst>
          </p:cNvPr>
          <p:cNvSpPr txBox="1"/>
          <p:nvPr/>
        </p:nvSpPr>
        <p:spPr>
          <a:xfrm>
            <a:off x="3295650" y="9581982"/>
            <a:ext cx="266700" cy="255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4606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13" hidden="1">
            <a:extLst>
              <a:ext uri="{FF2B5EF4-FFF2-40B4-BE49-F238E27FC236}">
                <a16:creationId xmlns:a16="http://schemas.microsoft.com/office/drawing/2014/main" id="{60DD7A58-CCE1-4F93-BEFC-B53335872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88" y="867774"/>
            <a:ext cx="5915025" cy="439162"/>
          </a:xfrm>
        </p:spPr>
        <p:txBody>
          <a:bodyPr rtlCol="0"/>
          <a:lstStyle/>
          <a:p>
            <a:r>
              <a:rPr lang="ja-JP" altLang="en-US" dirty="0"/>
              <a:t>操作方法のスライド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A1005BB-984B-98B9-7E5C-5272E9495E7A}"/>
              </a:ext>
            </a:extLst>
          </p:cNvPr>
          <p:cNvSpPr txBox="1"/>
          <p:nvPr/>
        </p:nvSpPr>
        <p:spPr>
          <a:xfrm>
            <a:off x="554183" y="724635"/>
            <a:ext cx="5756563" cy="3974687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DotDot"/>
          </a:ln>
        </p:spPr>
        <p:txBody>
          <a:bodyPr wrap="square" rtlCol="0">
            <a:noAutofit/>
          </a:bodyPr>
          <a:lstStyle/>
          <a:p>
            <a:r>
              <a:rPr lang="ja-JP" altLang="en-US" sz="1600" spc="-169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使用例・適用例</a:t>
            </a:r>
            <a:r>
              <a:rPr lang="ja-JP" altLang="en-US" sz="1600" spc="-169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（１～３例）　</a:t>
            </a:r>
            <a:r>
              <a:rPr lang="ja-JP" altLang="en-US" sz="1600" spc="-169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、必要なら補足説明の追加</a:t>
            </a: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（図、イラスト、写真と説明文等で</a:t>
            </a:r>
            <a:r>
              <a:rPr kumimoji="1" lang="ja-JP" altLang="en-US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簡潔に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2A61065-D832-2E3A-953F-D9D563103567}"/>
              </a:ext>
            </a:extLst>
          </p:cNvPr>
          <p:cNvSpPr txBox="1"/>
          <p:nvPr/>
        </p:nvSpPr>
        <p:spPr>
          <a:xfrm>
            <a:off x="4685393" y="210052"/>
            <a:ext cx="1897121" cy="3347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75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CONFIDENTIAL</a:t>
            </a:r>
            <a:endParaRPr kumimoji="1" lang="ja-JP" altLang="en-US" sz="1575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DE40795-E347-D377-7240-271CED9BA1FF}"/>
              </a:ext>
            </a:extLst>
          </p:cNvPr>
          <p:cNvSpPr txBox="1"/>
          <p:nvPr/>
        </p:nvSpPr>
        <p:spPr>
          <a:xfrm>
            <a:off x="3295650" y="9581982"/>
            <a:ext cx="266700" cy="255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2</a:t>
            </a:r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6B2FF2A-0634-84C8-F1F4-EAED730CA7BB}"/>
              </a:ext>
            </a:extLst>
          </p:cNvPr>
          <p:cNvSpPr txBox="1"/>
          <p:nvPr/>
        </p:nvSpPr>
        <p:spPr>
          <a:xfrm>
            <a:off x="554183" y="6562845"/>
            <a:ext cx="5756563" cy="2721978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DotDot"/>
          </a:ln>
        </p:spPr>
        <p:txBody>
          <a:bodyPr wrap="square" rtlCol="0">
            <a:noAutofit/>
          </a:bodyPr>
          <a:lstStyle/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今回の展示会で、どのような展示を計画しているか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（１，２行で</a:t>
            </a:r>
            <a:r>
              <a:rPr kumimoji="1" lang="ja-JP" altLang="en-US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簡潔に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（例：展示内容、説明内容、面談で期待すること）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17832DF-DF7F-63DC-9221-F1C56E436D1F}"/>
              </a:ext>
            </a:extLst>
          </p:cNvPr>
          <p:cNvSpPr txBox="1"/>
          <p:nvPr/>
        </p:nvSpPr>
        <p:spPr>
          <a:xfrm>
            <a:off x="547254" y="4879198"/>
            <a:ext cx="5756563" cy="1544751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DotDot"/>
          </a:ln>
        </p:spPr>
        <p:txBody>
          <a:bodyPr wrap="square" rtlCol="0">
            <a:no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展示の技術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製品の市場での位置づけ、狙いの市場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（従来の市場での位置、ねらいの新市場・予測など、１，２行で</a:t>
            </a:r>
            <a:r>
              <a:rPr kumimoji="1" lang="ja-JP" altLang="en-US" sz="1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簡潔に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</a:p>
        </p:txBody>
      </p:sp>
    </p:spTree>
    <p:extLst>
      <p:ext uri="{BB962C8B-B14F-4D97-AF65-F5344CB8AC3E}">
        <p14:creationId xmlns:p14="http://schemas.microsoft.com/office/powerpoint/2010/main" val="2816693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Voyage">
      <a:dk1>
        <a:sysClr val="windowText" lastClr="000000"/>
      </a:dk1>
      <a:lt1>
        <a:sysClr val="window" lastClr="FFFFFF"/>
      </a:lt1>
      <a:dk2>
        <a:srgbClr val="3A3A3A"/>
      </a:dk2>
      <a:lt2>
        <a:srgbClr val="ACACAC"/>
      </a:lt2>
      <a:accent1>
        <a:srgbClr val="01B1AE"/>
      </a:accent1>
      <a:accent2>
        <a:srgbClr val="6AA4D9"/>
      </a:accent2>
      <a:accent3>
        <a:srgbClr val="F26289"/>
      </a:accent3>
      <a:accent4>
        <a:srgbClr val="ED7D31"/>
      </a:accent4>
      <a:accent5>
        <a:srgbClr val="A88CF6"/>
      </a:accent5>
      <a:accent6>
        <a:srgbClr val="3A3A3A"/>
      </a:accent6>
      <a:hlink>
        <a:srgbClr val="01B1AE"/>
      </a:hlink>
      <a:folHlink>
        <a:srgbClr val="01B1AE"/>
      </a:folHlink>
    </a:clrScheme>
    <a:fontScheme name="Garamond-Trebuchet MS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741371_TF33654643" id="{5DD0689C-968E-4B3C-9241-3308A28A82B0}" vid="{5F67898E-BDCE-492A-A4F9-687D23BF44C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7C21715-FEA5-4C5E-AFD6-AAC3D3BBE1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557EDB-1210-4894-BEC9-506AA9AE88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73E210-CB54-4BF9-8234-C84ACF2D4C9A}">
  <ds:schemaRefs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purl.org/dc/terms/"/>
    <ds:schemaRef ds:uri="6dc4bcd6-49db-4c07-9060-8acfc67cef9f"/>
    <ds:schemaRef ds:uri="http://schemas.microsoft.com/office/infopath/2007/PartnerControls"/>
    <ds:schemaRef ds:uri="fb0879af-3eba-417a-a55a-ffe6dcd6ca77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食品インフォグラフィックポスター</Template>
  <TotalTime>2922</TotalTime>
  <Words>585</Words>
  <Application>Microsoft Office PowerPoint</Application>
  <PresentationFormat>A4 210 x 297 mm</PresentationFormat>
  <Paragraphs>92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BIZ UDPゴシック</vt:lpstr>
      <vt:lpstr>Meiryo UI</vt:lpstr>
      <vt:lpstr>Arial</vt:lpstr>
      <vt:lpstr>Office テーマ</vt:lpstr>
      <vt:lpstr>提出文書(ｂ) 展示する技術/製品のPR文書</vt:lpstr>
      <vt:lpstr>インフォグラフィック タイトル</vt:lpstr>
      <vt:lpstr>操作方法のスライド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川井 孝也</cp:lastModifiedBy>
  <cp:revision>5</cp:revision>
  <cp:lastPrinted>2026-03-05T04:43:12Z</cp:lastPrinted>
  <dcterms:created xsi:type="dcterms:W3CDTF">2022-05-25T18:18:38Z</dcterms:created>
  <dcterms:modified xsi:type="dcterms:W3CDTF">2026-04-06T00:19:10Z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